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82"/>
  </p:notesMasterIdLst>
  <p:sldIdLst>
    <p:sldId id="256" r:id="rId2"/>
    <p:sldId id="349" r:id="rId3"/>
    <p:sldId id="260" r:id="rId4"/>
    <p:sldId id="259" r:id="rId5"/>
    <p:sldId id="262" r:id="rId6"/>
    <p:sldId id="261" r:id="rId7"/>
    <p:sldId id="264" r:id="rId8"/>
    <p:sldId id="263" r:id="rId9"/>
    <p:sldId id="268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57" r:id="rId28"/>
    <p:sldId id="358" r:id="rId29"/>
    <p:sldId id="316" r:id="rId30"/>
    <p:sldId id="317" r:id="rId31"/>
    <p:sldId id="318" r:id="rId32"/>
    <p:sldId id="360" r:id="rId33"/>
    <p:sldId id="359" r:id="rId34"/>
    <p:sldId id="319" r:id="rId35"/>
    <p:sldId id="361" r:id="rId36"/>
    <p:sldId id="362" r:id="rId37"/>
    <p:sldId id="363" r:id="rId38"/>
    <p:sldId id="364" r:id="rId39"/>
    <p:sldId id="367" r:id="rId40"/>
    <p:sldId id="368" r:id="rId41"/>
    <p:sldId id="369" r:id="rId42"/>
    <p:sldId id="370" r:id="rId43"/>
    <p:sldId id="371" r:id="rId44"/>
    <p:sldId id="372" r:id="rId45"/>
    <p:sldId id="373" r:id="rId46"/>
    <p:sldId id="375" r:id="rId47"/>
    <p:sldId id="376" r:id="rId48"/>
    <p:sldId id="374" r:id="rId49"/>
    <p:sldId id="377" r:id="rId50"/>
    <p:sldId id="378" r:id="rId51"/>
    <p:sldId id="379" r:id="rId52"/>
    <p:sldId id="380" r:id="rId53"/>
    <p:sldId id="381" r:id="rId54"/>
    <p:sldId id="384" r:id="rId55"/>
    <p:sldId id="383" r:id="rId56"/>
    <p:sldId id="382" r:id="rId57"/>
    <p:sldId id="385" r:id="rId58"/>
    <p:sldId id="386" r:id="rId59"/>
    <p:sldId id="387" r:id="rId60"/>
    <p:sldId id="388" r:id="rId61"/>
    <p:sldId id="389" r:id="rId62"/>
    <p:sldId id="391" r:id="rId63"/>
    <p:sldId id="392" r:id="rId64"/>
    <p:sldId id="390" r:id="rId65"/>
    <p:sldId id="393" r:id="rId66"/>
    <p:sldId id="394" r:id="rId67"/>
    <p:sldId id="395" r:id="rId68"/>
    <p:sldId id="396" r:id="rId69"/>
    <p:sldId id="397" r:id="rId70"/>
    <p:sldId id="398" r:id="rId71"/>
    <p:sldId id="399" r:id="rId72"/>
    <p:sldId id="400" r:id="rId73"/>
    <p:sldId id="401" r:id="rId74"/>
    <p:sldId id="402" r:id="rId75"/>
    <p:sldId id="403" r:id="rId76"/>
    <p:sldId id="404" r:id="rId77"/>
    <p:sldId id="405" r:id="rId78"/>
    <p:sldId id="406" r:id="rId79"/>
    <p:sldId id="407" r:id="rId80"/>
    <p:sldId id="408" r:id="rId81"/>
  </p:sldIdLst>
  <p:sldSz cx="7559675" cy="5327650"/>
  <p:notesSz cx="6858000" cy="9144000"/>
  <p:embeddedFontLst>
    <p:embeddedFont>
      <p:font typeface="Calibri" panose="020F0502020204030204" pitchFamily="34" charset="0"/>
      <p:regular r:id="rId83"/>
      <p:bold r:id="rId84"/>
      <p:italic r:id="rId85"/>
      <p:boldItalic r:id="rId86"/>
    </p:embeddedFont>
    <p:embeddedFont>
      <p:font typeface="Calibri Light" panose="020F0302020204030204" pitchFamily="34" charset="0"/>
      <p:regular r:id="rId87"/>
      <p:italic r:id="rId88"/>
    </p:embeddedFont>
    <p:embeddedFont>
      <p:font typeface="Marvel" pitchFamily="2" charset="0"/>
      <p:regular r:id="rId89"/>
    </p:embeddedFont>
    <p:embeddedFont>
      <p:font typeface="Ubuntu" panose="020B0504030602030204" pitchFamily="34" charset="0"/>
      <p:regular r:id="rId90"/>
      <p:bold r:id="rId91"/>
      <p:italic r:id="rId92"/>
      <p:boldItalic r:id="rId93"/>
    </p:embeddedFont>
    <p:embeddedFont>
      <p:font typeface="Ubuntu Light" panose="020B0304030602030204" pitchFamily="34" charset="0"/>
      <p:regular r:id="rId94"/>
      <p:italic r:id="rId9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445"/>
    <a:srgbClr val="FFC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32"/>
    <p:restoredTop sz="96327"/>
  </p:normalViewPr>
  <p:slideViewPr>
    <p:cSldViewPr snapToGrid="0" snapToObjects="1">
      <p:cViewPr varScale="1">
        <p:scale>
          <a:sx n="159" d="100"/>
          <a:sy n="159" d="100"/>
        </p:scale>
        <p:origin x="13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2.fntdata"/><Relationship Id="rId89" Type="http://schemas.openxmlformats.org/officeDocument/2006/relationships/font" Target="fonts/font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font" Target="fonts/font8.fntdata"/><Relationship Id="rId95" Type="http://schemas.openxmlformats.org/officeDocument/2006/relationships/font" Target="fonts/font13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1.fntdata"/><Relationship Id="rId88" Type="http://schemas.openxmlformats.org/officeDocument/2006/relationships/font" Target="fonts/font6.fntdata"/><Relationship Id="rId91" Type="http://schemas.openxmlformats.org/officeDocument/2006/relationships/font" Target="fonts/font9.fntdata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4.fntdata"/><Relationship Id="rId94" Type="http://schemas.openxmlformats.org/officeDocument/2006/relationships/font" Target="fonts/font12.fntdata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5.fntdata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1.fntdata"/><Relationship Id="rId98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9T12:42:23.5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36 511,'0'0'0,"-3"-7"0,-1-1 0,0 0 512,1 2 96,3 6 32,-4-7 0,4 7-512,0 0-128,0 0 0,0 0 0</inkml:trace>
</inkml:ink>
</file>

<file path=ppt/media/image1.jpg>
</file>

<file path=ppt/media/image2.png>
</file>

<file path=ppt/media/image3.png>
</file>

<file path=ppt/media/image4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EB6E1-6DC5-DF49-9A9A-F4C85D0F08E3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9838" y="1143000"/>
            <a:ext cx="4378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114D0-54EC-2541-891C-414F49E4331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447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1pPr>
    <a:lvl2pPr marL="30929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2pPr>
    <a:lvl3pPr marL="618592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3pPr>
    <a:lvl4pPr marL="927887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4pPr>
    <a:lvl5pPr marL="1237183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5pPr>
    <a:lvl6pPr marL="1546479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6pPr>
    <a:lvl7pPr marL="1855775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7pPr>
    <a:lvl8pPr marL="2165071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8pPr>
    <a:lvl9pPr marL="247436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ACA63-7DE8-8047-80BD-34736BBB0209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363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88350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41997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584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35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30572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269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1288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8886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452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9065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860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22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7575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352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267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D112B-1218-6940-8ADF-F626DEEE2DDF}" type="datetimeFigureOut">
              <a:rPr lang="en-NL" smtClean="0"/>
              <a:t>23/05/2021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984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hyperlink" Target="http://scrum.org/EBM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CA3264-3A5D-F84C-98BA-A821D07C0D94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0531B3-7716-9F42-8E65-7514D1EF0D8A}"/>
              </a:ext>
            </a:extLst>
          </p:cNvPr>
          <p:cNvSpPr/>
          <p:nvPr/>
        </p:nvSpPr>
        <p:spPr>
          <a:xfrm>
            <a:off x="497305" y="451018"/>
            <a:ext cx="6561221" cy="442561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pic>
        <p:nvPicPr>
          <p:cNvPr id="7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104B81D9-129E-4E40-BFD9-83091AF6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18" y="2963532"/>
            <a:ext cx="2690434" cy="242186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FB605EE-3705-E248-AF8C-1D5AD28D43A3}"/>
              </a:ext>
            </a:extLst>
          </p:cNvPr>
          <p:cNvGrpSpPr/>
          <p:nvPr/>
        </p:nvGrpSpPr>
        <p:grpSpPr>
          <a:xfrm>
            <a:off x="730092" y="540895"/>
            <a:ext cx="3857406" cy="1631215"/>
            <a:chOff x="2149311" y="3495522"/>
            <a:chExt cx="3364940" cy="119281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D2670D-FE19-504E-A940-4427F3D24A55}"/>
                </a:ext>
              </a:extLst>
            </p:cNvPr>
            <p:cNvSpPr/>
            <p:nvPr/>
          </p:nvSpPr>
          <p:spPr>
            <a:xfrm>
              <a:off x="2149311" y="3619894"/>
              <a:ext cx="3164111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62C39A-22C9-7F44-A975-1A5B25AC65E1}"/>
                </a:ext>
              </a:extLst>
            </p:cNvPr>
            <p:cNvSpPr txBox="1"/>
            <p:nvPr/>
          </p:nvSpPr>
          <p:spPr>
            <a:xfrm>
              <a:off x="2196272" y="3495522"/>
              <a:ext cx="3317979" cy="1192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PRODUCT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96B505-2D15-DC46-B4D8-03A572A05F33}"/>
              </a:ext>
            </a:extLst>
          </p:cNvPr>
          <p:cNvGrpSpPr/>
          <p:nvPr/>
        </p:nvGrpSpPr>
        <p:grpSpPr>
          <a:xfrm>
            <a:off x="727722" y="1855924"/>
            <a:ext cx="5246875" cy="1631216"/>
            <a:chOff x="2147752" y="3614628"/>
            <a:chExt cx="3606338" cy="177090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0C874D-E8D2-3346-A10E-4A14DC716305}"/>
                </a:ext>
              </a:extLst>
            </p:cNvPr>
            <p:cNvSpPr/>
            <p:nvPr/>
          </p:nvSpPr>
          <p:spPr>
            <a:xfrm>
              <a:off x="2147752" y="3737176"/>
              <a:ext cx="3487888" cy="127637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8F9ECE-CD24-3E4A-BCBB-96D257CED6D0}"/>
                </a:ext>
              </a:extLst>
            </p:cNvPr>
            <p:cNvSpPr txBox="1"/>
            <p:nvPr/>
          </p:nvSpPr>
          <p:spPr>
            <a:xfrm>
              <a:off x="2187738" y="3614628"/>
              <a:ext cx="3566352" cy="1770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MANAGEMENT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0DEB52-07E8-FB4F-9F8B-AEC172B76B3B}"/>
              </a:ext>
            </a:extLst>
          </p:cNvPr>
          <p:cNvGrpSpPr/>
          <p:nvPr/>
        </p:nvGrpSpPr>
        <p:grpSpPr>
          <a:xfrm>
            <a:off x="716537" y="3097042"/>
            <a:ext cx="3514500" cy="1631215"/>
            <a:chOff x="2138971" y="3495522"/>
            <a:chExt cx="3317979" cy="119281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91E11CE-3D65-A242-96DD-FD44759521E6}"/>
                </a:ext>
              </a:extLst>
            </p:cNvPr>
            <p:cNvSpPr/>
            <p:nvPr/>
          </p:nvSpPr>
          <p:spPr>
            <a:xfrm>
              <a:off x="2149311" y="3619894"/>
              <a:ext cx="3164111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58490D3-1B73-8F45-AC60-C800B0A860C7}"/>
                </a:ext>
              </a:extLst>
            </p:cNvPr>
            <p:cNvSpPr txBox="1"/>
            <p:nvPr/>
          </p:nvSpPr>
          <p:spPr>
            <a:xfrm>
              <a:off x="2138971" y="3495522"/>
              <a:ext cx="3317979" cy="1192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@SCALE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4391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2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1BC4CF-B685-B043-85A0-DF0E184F9DBF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23888E-9B06-8046-A2BE-6123694EE11E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35F3B9E-B896-7547-8FF3-C77E69DFE116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product roadmap</a:t>
              </a:r>
            </a:p>
          </p:txBody>
        </p:sp>
        <p:sp>
          <p:nvSpPr>
            <p:cNvPr id="20" name="Diamond 19">
              <a:extLst>
                <a:ext uri="{FF2B5EF4-FFF2-40B4-BE49-F238E27FC236}">
                  <a16:creationId xmlns:a16="http://schemas.microsoft.com/office/drawing/2014/main" id="{29B8A6F0-B0C1-B44D-8BDC-B0141804ACD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21" name="Diamond 20">
              <a:extLst>
                <a:ext uri="{FF2B5EF4-FFF2-40B4-BE49-F238E27FC236}">
                  <a16:creationId xmlns:a16="http://schemas.microsoft.com/office/drawing/2014/main" id="{E3E67A30-883E-9442-9A67-BA9E2F50D834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Diamond 21">
              <a:extLst>
                <a:ext uri="{FF2B5EF4-FFF2-40B4-BE49-F238E27FC236}">
                  <a16:creationId xmlns:a16="http://schemas.microsoft.com/office/drawing/2014/main" id="{49994304-6B00-2042-95C8-4ADD13CF470B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341051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05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D7C902-C963-884A-8E77-7FF50F8FFAE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A1D98C-6844-1047-AE20-4C0289E1FAD6}"/>
              </a:ext>
            </a:extLst>
          </p:cNvPr>
          <p:cNvSpPr txBox="1"/>
          <p:nvPr/>
        </p:nvSpPr>
        <p:spPr>
          <a:xfrm>
            <a:off x="953214" y="1566293"/>
            <a:ext cx="579273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5000" b="1" dirty="0">
                <a:solidFill>
                  <a:schemeClr val="bg1"/>
                </a:solidFill>
                <a:latin typeface="Ubuntu" panose="020B0504030602030204" pitchFamily="34" charset="0"/>
              </a:rPr>
              <a:t>Create Product Vision and Strategy</a:t>
            </a: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10A730E9-3F5E-B549-9374-D311210C4F11}"/>
              </a:ext>
            </a:extLst>
          </p:cNvPr>
          <p:cNvSpPr/>
          <p:nvPr/>
        </p:nvSpPr>
        <p:spPr>
          <a:xfrm>
            <a:off x="2854908" y="3512331"/>
            <a:ext cx="550190" cy="55019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C5CF28BB-8BFD-0C43-BEEB-CC4996CE0757}"/>
              </a:ext>
            </a:extLst>
          </p:cNvPr>
          <p:cNvSpPr/>
          <p:nvPr/>
        </p:nvSpPr>
        <p:spPr>
          <a:xfrm>
            <a:off x="3504742" y="3502559"/>
            <a:ext cx="550190" cy="55019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0045BB75-D6CE-E74F-97AD-2FA1C17D083A}"/>
              </a:ext>
            </a:extLst>
          </p:cNvPr>
          <p:cNvSpPr/>
          <p:nvPr/>
        </p:nvSpPr>
        <p:spPr>
          <a:xfrm>
            <a:off x="4154576" y="3502559"/>
            <a:ext cx="550190" cy="55019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22749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71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9B185FE-3AE0-CE40-B1F3-D555FE49D8BB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11C672-BAD9-D34A-A5E4-8584946AEAE2}"/>
              </a:ext>
            </a:extLst>
          </p:cNvPr>
          <p:cNvGrpSpPr/>
          <p:nvPr/>
        </p:nvGrpSpPr>
        <p:grpSpPr>
          <a:xfrm>
            <a:off x="883470" y="1512188"/>
            <a:ext cx="5792732" cy="2303274"/>
            <a:chOff x="883470" y="1463944"/>
            <a:chExt cx="5792732" cy="23032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46394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Align with stakeholders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BF9EC923-CD52-C143-91C2-D0C47844DA3B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11DB0A3-F75A-2748-9280-944CA77FD465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EFDAF4A-11F8-4547-896A-43CC96CEB33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017747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651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C24A9FC-738A-E948-888B-574014D0927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C9FE46-1C12-1744-869F-2A1954FBBEB9}"/>
              </a:ext>
            </a:extLst>
          </p:cNvPr>
          <p:cNvGrpSpPr/>
          <p:nvPr/>
        </p:nvGrpSpPr>
        <p:grpSpPr>
          <a:xfrm>
            <a:off x="844726" y="1454260"/>
            <a:ext cx="5870221" cy="2419129"/>
            <a:chOff x="805982" y="1360938"/>
            <a:chExt cx="5870221" cy="24191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05982" y="1360938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8A30269-D0EB-7B4C-B477-E01E4574E33E}"/>
                </a:ext>
              </a:extLst>
            </p:cNvPr>
            <p:cNvSpPr txBox="1"/>
            <p:nvPr/>
          </p:nvSpPr>
          <p:spPr>
            <a:xfrm>
              <a:off x="883471" y="1407104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Write epics</a:t>
              </a:r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3BDDDED-6802-4A40-9C6E-CE6DB781899E}"/>
                </a:ext>
              </a:extLst>
            </p:cNvPr>
            <p:cNvSpPr/>
            <p:nvPr/>
          </p:nvSpPr>
          <p:spPr>
            <a:xfrm>
              <a:off x="2743590" y="322987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CDC72D21-46AD-6F4E-8F0B-40421938DA7E}"/>
                </a:ext>
              </a:extLst>
            </p:cNvPr>
            <p:cNvSpPr/>
            <p:nvPr/>
          </p:nvSpPr>
          <p:spPr>
            <a:xfrm>
              <a:off x="3393424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32C05A21-B0BF-DC40-ADF2-E5DF56246586}"/>
                </a:ext>
              </a:extLst>
            </p:cNvPr>
            <p:cNvSpPr/>
            <p:nvPr/>
          </p:nvSpPr>
          <p:spPr>
            <a:xfrm>
              <a:off x="4043258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83808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1931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4CB84C5-9CEF-0B4C-A30F-8552B621ACE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474F51-8CD4-BE40-BB2E-BC1101989427}"/>
              </a:ext>
            </a:extLst>
          </p:cNvPr>
          <p:cNvGrpSpPr/>
          <p:nvPr/>
        </p:nvGrpSpPr>
        <p:grpSpPr>
          <a:xfrm>
            <a:off x="712956" y="1432609"/>
            <a:ext cx="6133762" cy="2462432"/>
            <a:chOff x="712955" y="1304786"/>
            <a:chExt cx="613376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12955" y="1304786"/>
              <a:ext cx="613376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Prioritise the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 Backlog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4B27ABF-7C40-D04C-9ECC-6FE20656663A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8C10F54-C87D-5744-8035-A30366556BF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2FBFC88-2C68-704D-8F06-5F3A682456F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234181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7AEBD6-367D-D941-98BD-0EEFF9B8D9C8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ect">
            <a:avLst/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370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A4496-9FBC-704F-B2C1-D5C1E9DB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5553" y="3694952"/>
            <a:ext cx="1377557" cy="570453"/>
          </a:xfrm>
          <a:prstGeom prst="rect">
            <a:avLst/>
          </a:prstGeom>
        </p:spPr>
      </p:pic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5BFC205A-19C7-9F49-929A-165FFE621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1258" y="-335113"/>
            <a:ext cx="2268599" cy="223240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FD67FC-EB16-7E4E-B8D4-767E78D204CB}"/>
              </a:ext>
            </a:extLst>
          </p:cNvPr>
          <p:cNvSpPr/>
          <p:nvPr/>
        </p:nvSpPr>
        <p:spPr>
          <a:xfrm>
            <a:off x="4441960" y="1366749"/>
            <a:ext cx="2892419" cy="2446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 is a Dutch-based training organization on a mission to help professionals become awesome Scrum facilitators. A Scrum Facilitator can be a Scrum Master, Product Owner, developer or  leader. Great Scrum Facilitators understand the Scrum values &amp; principles and use these to effectively implement Scrum with their teams and organizations.</a:t>
            </a:r>
          </a:p>
          <a:p>
            <a:pPr algn="ctr"/>
            <a:endParaRPr lang="en-GB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Facilitators is a Scrum.org partner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. Our classes are accredited, always up-to-date, fun, super interactive and always facilitated by two trainers to maximize your learning objectives. Our trainers are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seasoned experts 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and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Scrum.org certified 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Professional Scrum Trainers with substantial real life experience in various settings.</a:t>
            </a:r>
          </a:p>
          <a:p>
            <a:pPr algn="ctr"/>
            <a:endParaRPr lang="en-GB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43A64-0EE7-0746-8785-BA4ACC104E94}"/>
              </a:ext>
            </a:extLst>
          </p:cNvPr>
          <p:cNvSpPr txBox="1"/>
          <p:nvPr/>
        </p:nvSpPr>
        <p:spPr>
          <a:xfrm>
            <a:off x="234387" y="781089"/>
            <a:ext cx="3889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  <a:latin typeface="Ubuntu" panose="020B0504030602030204" pitchFamily="34" charset="0"/>
              </a:rPr>
              <a:t>The goal of this game is to support the conversation about scaling the product owner role in your organisation. It is best played with a mix of representatives from the Scrum teams and the management team of your organisation, but can also help when only played within a single Scrum team. Scan the QR-code for the full how to play article OR simply follow these steps:</a:t>
            </a:r>
            <a:br>
              <a:rPr lang="en-GB" sz="1000" dirty="0">
                <a:solidFill>
                  <a:schemeClr val="bg1"/>
                </a:solidFill>
                <a:latin typeface="Ubuntu" panose="020B0504030602030204" pitchFamily="34" charset="0"/>
              </a:rPr>
            </a:br>
            <a:br>
              <a:rPr lang="en-GB" sz="1000" dirty="0">
                <a:solidFill>
                  <a:schemeClr val="bg1"/>
                </a:solidFill>
                <a:latin typeface="Ubuntu" panose="020B0504030602030204" pitchFamily="34" charset="0"/>
              </a:rPr>
            </a:br>
            <a:endParaRPr lang="en-NL" sz="1000" dirty="0">
              <a:latin typeface="Ubuntu" panose="020B0504030602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6092E-B2A6-EB41-86F4-7148929817BE}"/>
              </a:ext>
            </a:extLst>
          </p:cNvPr>
          <p:cNvSpPr txBox="1"/>
          <p:nvPr/>
        </p:nvSpPr>
        <p:spPr>
          <a:xfrm>
            <a:off x="210315" y="1878550"/>
            <a:ext cx="40437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As a Scrum Facilitator, put the development team and product owner role card on the floor or wall;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Form  up to 4 groups and give each group an equal number of activity cards. 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Ask them to place each activity card under one of the two role cards until all cards are placed;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Inspect the increment with the entire group. Ask participants to share what stands out to them and adjust where needed;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Now explain that the product owner is scaling from 1 to 3 Scrum teams. Ask participants to discuss what could be moved from the PO towards the development team to deal with the PO’s increased workload;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Explain that the PO is now becoming responsible for 5 scrum teams and introduce the product team role card (see the full how to play for some important remarks!)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Ask participants to discuss which product management activities could move from the product owner to the product team to again release pressure from the PO.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Close off by together inspecting this last increment and observe where the group disagrees.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These might be your organisation’s main points of attention when scaling the product owner role!</a:t>
            </a:r>
            <a:endParaRPr lang="en-NL" sz="900" b="1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E9943-4F58-D344-BF0A-1E1F4F8AC017}"/>
              </a:ext>
            </a:extLst>
          </p:cNvPr>
          <p:cNvSpPr txBox="1"/>
          <p:nvPr/>
        </p:nvSpPr>
        <p:spPr>
          <a:xfrm>
            <a:off x="4488597" y="4265405"/>
            <a:ext cx="27714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700" dirty="0">
                <a:solidFill>
                  <a:schemeClr val="bg1"/>
                </a:solidFill>
                <a:latin typeface="Ubuntu Light" panose="020B0304030602030204" pitchFamily="34" charset="0"/>
              </a:rPr>
              <a:t>Learn about Evidence-Based Management (EBM) </a:t>
            </a:r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</a:rPr>
              <a:t>at </a:t>
            </a:r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http://s</a:t>
            </a:r>
            <a:r>
              <a:rPr lang="en-NL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crum.org/EBM</a:t>
            </a:r>
            <a:endParaRPr lang="en-NL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endParaRPr lang="en-NL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</a:rPr>
              <a:t>The Measuring Outcome game </a:t>
            </a:r>
            <a:r>
              <a:rPr lang="en-GB" sz="700">
                <a:solidFill>
                  <a:schemeClr val="bg1"/>
                </a:solidFill>
                <a:latin typeface="Ubuntu Light" panose="020B0304030602030204" pitchFamily="34" charset="0"/>
              </a:rPr>
              <a:t>(v1.1) </a:t>
            </a:r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</a:rPr>
              <a:t>is licensed under </a:t>
            </a:r>
          </a:p>
          <a:p>
            <a:pPr algn="ctr"/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</a:rPr>
              <a:t>CC BY-NC-SA 4.0</a:t>
            </a:r>
          </a:p>
          <a:p>
            <a:pPr algn="ctr"/>
            <a:r>
              <a:rPr lang="en-GB" sz="700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By Scrum Facilitators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86EE5EF-4E07-9D4A-8C2D-83F385087044}"/>
              </a:ext>
            </a:extLst>
          </p:cNvPr>
          <p:cNvGrpSpPr/>
          <p:nvPr/>
        </p:nvGrpSpPr>
        <p:grpSpPr>
          <a:xfrm>
            <a:off x="-232456" y="161565"/>
            <a:ext cx="3909016" cy="665950"/>
            <a:chOff x="-77476" y="76326"/>
            <a:chExt cx="3909016" cy="66595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5EE125-EFCC-F14F-8498-A6CD8EEF0F59}"/>
                </a:ext>
              </a:extLst>
            </p:cNvPr>
            <p:cNvSpPr txBox="1"/>
            <p:nvPr/>
          </p:nvSpPr>
          <p:spPr>
            <a:xfrm>
              <a:off x="-77476" y="76326"/>
              <a:ext cx="3909016" cy="664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3700" b="1" dirty="0">
                  <a:latin typeface="Marvel" pitchFamily="2" charset="0"/>
                </a:rPr>
                <a:t>FACILITATE THE GAM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817926-FA1D-B346-9D51-472AADB3F438}"/>
                </a:ext>
              </a:extLst>
            </p:cNvPr>
            <p:cNvSpPr txBox="1"/>
            <p:nvPr/>
          </p:nvSpPr>
          <p:spPr>
            <a:xfrm>
              <a:off x="3221873" y="77350"/>
              <a:ext cx="249747" cy="664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3700" b="1" dirty="0">
                  <a:latin typeface="Marvel" pitchFamily="2" charset="0"/>
                </a:rPr>
                <a:t>E</a:t>
              </a:r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785FFA-7409-D846-8C87-4C5E3E391542}"/>
              </a:ext>
            </a:extLst>
          </p:cNvPr>
          <p:cNvCxnSpPr/>
          <p:nvPr/>
        </p:nvCxnSpPr>
        <p:spPr>
          <a:xfrm>
            <a:off x="4371440" y="323581"/>
            <a:ext cx="0" cy="46804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F1CB280A-F50E-C649-AC82-0D6A924F0C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1034" y="161565"/>
            <a:ext cx="610497" cy="70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06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4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11E2F49-79D9-654D-84E8-980E410AB36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7DF2276-5808-9F42-974A-9B79EEF9C2B3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F13E17C-AF64-BC4F-A603-A903BFA0E337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Host the sprint review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860DBDB-BA47-8544-BC58-456770B104E0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FB62AE9-5D9E-124F-BC35-5C1D1284611C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B3BAEA11-DE27-5A43-A52B-2797F2B3B8F9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73922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19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9B0176D-8477-D44A-A402-C85E22A7685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1F9E67-0CB7-3043-8A6B-89CC77B3ED88}"/>
              </a:ext>
            </a:extLst>
          </p:cNvPr>
          <p:cNvGrpSpPr/>
          <p:nvPr/>
        </p:nvGrpSpPr>
        <p:grpSpPr>
          <a:xfrm>
            <a:off x="883471" y="1112864"/>
            <a:ext cx="5792732" cy="3101922"/>
            <a:chOff x="829226" y="959764"/>
            <a:chExt cx="5792732" cy="310192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29226" y="959764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Update product strategy based on new insights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92BA732-7DF8-5D4A-9CB0-55CB6DD4B7FB}"/>
                </a:ext>
              </a:extLst>
            </p:cNvPr>
            <p:cNvSpPr/>
            <p:nvPr/>
          </p:nvSpPr>
          <p:spPr>
            <a:xfrm>
              <a:off x="2800663" y="351149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D9761866-CBBC-5F41-84C3-51BA1D745FC4}"/>
                </a:ext>
              </a:extLst>
            </p:cNvPr>
            <p:cNvSpPr/>
            <p:nvPr/>
          </p:nvSpPr>
          <p:spPr>
            <a:xfrm>
              <a:off x="3450497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5C4F5AEB-3821-BC4F-84CF-C543394E18F8}"/>
                </a:ext>
              </a:extLst>
            </p:cNvPr>
            <p:cNvSpPr/>
            <p:nvPr/>
          </p:nvSpPr>
          <p:spPr>
            <a:xfrm>
              <a:off x="4100331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</p:grpSp>
    </p:spTree>
    <p:extLst>
      <p:ext uri="{BB962C8B-B14F-4D97-AF65-F5344CB8AC3E}">
        <p14:creationId xmlns:p14="http://schemas.microsoft.com/office/powerpoint/2010/main" val="24756207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1420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0B7119-46D6-934D-A10A-C31C3851258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EC7139-E4CC-0249-A499-0E262988B116}"/>
              </a:ext>
            </a:extLst>
          </p:cNvPr>
          <p:cNvGrpSpPr/>
          <p:nvPr/>
        </p:nvGrpSpPr>
        <p:grpSpPr>
          <a:xfrm>
            <a:off x="883471" y="1469755"/>
            <a:ext cx="5792732" cy="2388140"/>
            <a:chOff x="774982" y="1255092"/>
            <a:chExt cx="5792732" cy="238814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982" y="125509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Define the problem to solve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7C660F0-503C-824F-97DD-6FA36AD93984}"/>
                </a:ext>
              </a:extLst>
            </p:cNvPr>
            <p:cNvSpPr/>
            <p:nvPr/>
          </p:nvSpPr>
          <p:spPr>
            <a:xfrm>
              <a:off x="2746419" y="3093042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70414D2-B124-9743-A6D0-2737D2448262}"/>
                </a:ext>
              </a:extLst>
            </p:cNvPr>
            <p:cNvSpPr/>
            <p:nvPr/>
          </p:nvSpPr>
          <p:spPr>
            <a:xfrm>
              <a:off x="3396253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E1169ED-2CAE-1D45-8F8D-63ED5DA0FEF2}"/>
                </a:ext>
              </a:extLst>
            </p:cNvPr>
            <p:cNvSpPr/>
            <p:nvPr/>
          </p:nvSpPr>
          <p:spPr>
            <a:xfrm>
              <a:off x="4046087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</p:grpSp>
    </p:spTree>
    <p:extLst>
      <p:ext uri="{BB962C8B-B14F-4D97-AF65-F5344CB8AC3E}">
        <p14:creationId xmlns:p14="http://schemas.microsoft.com/office/powerpoint/2010/main" val="9739394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103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0B7119-46D6-934D-A10A-C31C3851258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EC7139-E4CC-0249-A499-0E262988B116}"/>
              </a:ext>
            </a:extLst>
          </p:cNvPr>
          <p:cNvGrpSpPr/>
          <p:nvPr/>
        </p:nvGrpSpPr>
        <p:grpSpPr>
          <a:xfrm>
            <a:off x="883471" y="1469755"/>
            <a:ext cx="5792732" cy="2388140"/>
            <a:chOff x="774982" y="1255092"/>
            <a:chExt cx="5792732" cy="238814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982" y="1255092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Define KPI’s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7C660F0-503C-824F-97DD-6FA36AD93984}"/>
                </a:ext>
              </a:extLst>
            </p:cNvPr>
            <p:cNvSpPr/>
            <p:nvPr/>
          </p:nvSpPr>
          <p:spPr>
            <a:xfrm>
              <a:off x="2746419" y="3093042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70414D2-B124-9743-A6D0-2737D2448262}"/>
                </a:ext>
              </a:extLst>
            </p:cNvPr>
            <p:cNvSpPr/>
            <p:nvPr/>
          </p:nvSpPr>
          <p:spPr>
            <a:xfrm>
              <a:off x="3396253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E1169ED-2CAE-1D45-8F8D-63ED5DA0FEF2}"/>
                </a:ext>
              </a:extLst>
            </p:cNvPr>
            <p:cNvSpPr/>
            <p:nvPr/>
          </p:nvSpPr>
          <p:spPr>
            <a:xfrm>
              <a:off x="4046087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1636038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98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76F9ED0-8896-C348-8ECD-EB10B5CD255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CF1BBE-48A2-F040-AB41-C9F9DEC44EAD}"/>
              </a:ext>
            </a:extLst>
          </p:cNvPr>
          <p:cNvGrpSpPr/>
          <p:nvPr/>
        </p:nvGrpSpPr>
        <p:grpSpPr>
          <a:xfrm>
            <a:off x="883471" y="1835527"/>
            <a:ext cx="5792732" cy="1656596"/>
            <a:chOff x="883470" y="2110622"/>
            <a:chExt cx="5792732" cy="16565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2110622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Track KPI’s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C41DF258-6D21-B840-86DC-19E8E04FA91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FFD4314-8DB1-444D-9632-FAAF83C11092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D2A32A7C-993E-AC49-A11E-06BEAFE1C77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21232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00D1D70-D204-BF4A-9602-567DB820D549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842025-A047-8846-9CCB-E08050201251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3FC67-B1A4-5B43-A920-875924D5B1D9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DEV TEAM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2688F-2496-B440-A225-A32781C801C0}"/>
              </a:ext>
            </a:extLst>
          </p:cNvPr>
          <p:cNvSpPr txBox="1"/>
          <p:nvPr/>
        </p:nvSpPr>
        <p:spPr>
          <a:xfrm>
            <a:off x="961913" y="2983424"/>
            <a:ext cx="57118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Which product management activities can a product owner delegate to the development team?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14:cNvPr>
              <p14:cNvContentPartPr/>
              <p14:nvPr/>
            </p14:nvContentPartPr>
            <p14:xfrm>
              <a:off x="1426583" y="647501"/>
              <a:ext cx="6840" cy="13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7583" y="638501"/>
                <a:ext cx="2448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Oval 16">
            <a:extLst>
              <a:ext uri="{FF2B5EF4-FFF2-40B4-BE49-F238E27FC236}">
                <a16:creationId xmlns:a16="http://schemas.microsoft.com/office/drawing/2014/main" id="{CB22E5B2-FA17-4B48-B310-B555E9419D05}"/>
              </a:ext>
            </a:extLst>
          </p:cNvPr>
          <p:cNvSpPr/>
          <p:nvPr/>
        </p:nvSpPr>
        <p:spPr>
          <a:xfrm>
            <a:off x="-216977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98BCC1F-2516-0641-ACED-473982C4D4A6}"/>
              </a:ext>
            </a:extLst>
          </p:cNvPr>
          <p:cNvSpPr/>
          <p:nvPr/>
        </p:nvSpPr>
        <p:spPr>
          <a:xfrm>
            <a:off x="-216977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245A372-1A6E-B748-8D2B-273DBD603BC2}"/>
              </a:ext>
            </a:extLst>
          </p:cNvPr>
          <p:cNvSpPr/>
          <p:nvPr/>
        </p:nvSpPr>
        <p:spPr>
          <a:xfrm>
            <a:off x="-204735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5B015A-14B7-254B-8260-ECA2B725362D}"/>
              </a:ext>
            </a:extLst>
          </p:cNvPr>
          <p:cNvSpPr/>
          <p:nvPr/>
        </p:nvSpPr>
        <p:spPr>
          <a:xfrm>
            <a:off x="-196141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5BFBD28-2840-F048-B334-97AD5F8308FD}"/>
              </a:ext>
            </a:extLst>
          </p:cNvPr>
          <p:cNvSpPr/>
          <p:nvPr/>
        </p:nvSpPr>
        <p:spPr>
          <a:xfrm>
            <a:off x="-196142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730787-7DEA-9F4E-B44A-D157DAD54A64}"/>
              </a:ext>
            </a:extLst>
          </p:cNvPr>
          <p:cNvSpPr/>
          <p:nvPr/>
        </p:nvSpPr>
        <p:spPr>
          <a:xfrm>
            <a:off x="-196142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CA91956-9974-F341-8972-1220C4D250F4}"/>
              </a:ext>
            </a:extLst>
          </p:cNvPr>
          <p:cNvSpPr/>
          <p:nvPr/>
        </p:nvSpPr>
        <p:spPr>
          <a:xfrm>
            <a:off x="-196142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233A7C0-8064-F14C-B970-177190F6A48A}"/>
              </a:ext>
            </a:extLst>
          </p:cNvPr>
          <p:cNvSpPr/>
          <p:nvPr/>
        </p:nvSpPr>
        <p:spPr>
          <a:xfrm>
            <a:off x="7343228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15BB55B-2D0F-984C-B8F6-6220CB2433DB}"/>
              </a:ext>
            </a:extLst>
          </p:cNvPr>
          <p:cNvSpPr/>
          <p:nvPr/>
        </p:nvSpPr>
        <p:spPr>
          <a:xfrm>
            <a:off x="7343228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3BFDC5-8DCA-1648-A952-401D5F4F1B5B}"/>
              </a:ext>
            </a:extLst>
          </p:cNvPr>
          <p:cNvSpPr/>
          <p:nvPr/>
        </p:nvSpPr>
        <p:spPr>
          <a:xfrm>
            <a:off x="7355470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DF8339-A069-9444-95F6-AC27AB77D2DB}"/>
              </a:ext>
            </a:extLst>
          </p:cNvPr>
          <p:cNvSpPr/>
          <p:nvPr/>
        </p:nvSpPr>
        <p:spPr>
          <a:xfrm>
            <a:off x="7364064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B416932-3C92-C244-B477-4F0E3EF33021}"/>
              </a:ext>
            </a:extLst>
          </p:cNvPr>
          <p:cNvSpPr/>
          <p:nvPr/>
        </p:nvSpPr>
        <p:spPr>
          <a:xfrm>
            <a:off x="7364063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FA26D1F-2D34-8645-8A32-D647AFBDBC8A}"/>
              </a:ext>
            </a:extLst>
          </p:cNvPr>
          <p:cNvSpPr/>
          <p:nvPr/>
        </p:nvSpPr>
        <p:spPr>
          <a:xfrm>
            <a:off x="7364063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093D3F0-E97A-A344-A8BB-BE7CDB2E2253}"/>
              </a:ext>
            </a:extLst>
          </p:cNvPr>
          <p:cNvSpPr/>
          <p:nvPr/>
        </p:nvSpPr>
        <p:spPr>
          <a:xfrm>
            <a:off x="7364063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3489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96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798163" y="861471"/>
            <a:ext cx="5974596" cy="2620564"/>
            <a:chOff x="798163" y="759196"/>
            <a:chExt cx="5974596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98163" y="759196"/>
              <a:ext cx="597459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Story tell the need of your users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914485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8097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Make key decisions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1505754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263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  <a:b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</a:br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planning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910255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853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Write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user stories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5240799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581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Test product backlog items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996585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44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740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Accept product backlog items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672455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3865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Track sprint progress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85266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652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sprint backlog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709048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4460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User </a:t>
              </a:r>
              <a:b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</a:br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interviews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7218947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6197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user surveys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88274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8124E1-646A-9D46-81BB-5DACA7B70E9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54C59E-773E-0543-8F8A-6757A8E8C1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8000">
              <a:solidFill>
                <a:schemeClr val="tx1"/>
              </a:solidFill>
              <a:latin typeface="Marvel" pitchFamily="2" charset="0"/>
            </a:endParaRPr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31391397-9583-1649-93D1-2E183E99AFBD}"/>
              </a:ext>
            </a:extLst>
          </p:cNvPr>
          <p:cNvSpPr/>
          <p:nvPr/>
        </p:nvSpPr>
        <p:spPr>
          <a:xfrm>
            <a:off x="-310936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54F6DD97-0D41-C643-8E3E-5ADC3418B8E1}"/>
              </a:ext>
            </a:extLst>
          </p:cNvPr>
          <p:cNvSpPr/>
          <p:nvPr/>
        </p:nvSpPr>
        <p:spPr>
          <a:xfrm>
            <a:off x="-310936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AF6C5CDF-4B04-AC44-AA28-D34CE05B0F44}"/>
              </a:ext>
            </a:extLst>
          </p:cNvPr>
          <p:cNvSpPr/>
          <p:nvPr/>
        </p:nvSpPr>
        <p:spPr>
          <a:xfrm>
            <a:off x="-325465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6BAB6629-BEA3-0F45-A825-3A147A0E6C5E}"/>
              </a:ext>
            </a:extLst>
          </p:cNvPr>
          <p:cNvSpPr/>
          <p:nvPr/>
        </p:nvSpPr>
        <p:spPr>
          <a:xfrm>
            <a:off x="-325465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C4817735-F14F-244E-AC4E-3B263439659D}"/>
              </a:ext>
            </a:extLst>
          </p:cNvPr>
          <p:cNvSpPr/>
          <p:nvPr/>
        </p:nvSpPr>
        <p:spPr>
          <a:xfrm>
            <a:off x="-310936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FE89E9E4-E8C3-984B-B1A5-338667B6F5B8}"/>
              </a:ext>
            </a:extLst>
          </p:cNvPr>
          <p:cNvSpPr/>
          <p:nvPr/>
        </p:nvSpPr>
        <p:spPr>
          <a:xfrm>
            <a:off x="-310936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48D87B3-342C-444A-BD91-1636DD89D64F}"/>
              </a:ext>
            </a:extLst>
          </p:cNvPr>
          <p:cNvSpPr/>
          <p:nvPr/>
        </p:nvSpPr>
        <p:spPr>
          <a:xfrm>
            <a:off x="7248741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E0F639FA-3E36-204F-A19D-618D4A34F9D9}"/>
              </a:ext>
            </a:extLst>
          </p:cNvPr>
          <p:cNvSpPr/>
          <p:nvPr/>
        </p:nvSpPr>
        <p:spPr>
          <a:xfrm>
            <a:off x="7248741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F1600DEA-971A-F144-A1D0-6A879217A7C9}"/>
              </a:ext>
            </a:extLst>
          </p:cNvPr>
          <p:cNvSpPr/>
          <p:nvPr/>
        </p:nvSpPr>
        <p:spPr>
          <a:xfrm>
            <a:off x="7234212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0DCBD7D8-0ADD-5542-9CE4-CD377AAB9C5B}"/>
              </a:ext>
            </a:extLst>
          </p:cNvPr>
          <p:cNvSpPr/>
          <p:nvPr/>
        </p:nvSpPr>
        <p:spPr>
          <a:xfrm>
            <a:off x="7234212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9A096DC-C570-1844-8D1C-ADD73B48A244}"/>
              </a:ext>
            </a:extLst>
          </p:cNvPr>
          <p:cNvSpPr/>
          <p:nvPr/>
        </p:nvSpPr>
        <p:spPr>
          <a:xfrm>
            <a:off x="7248741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FB33549E-9D5A-D34D-B74D-5EB0E0016B2C}"/>
              </a:ext>
            </a:extLst>
          </p:cNvPr>
          <p:cNvSpPr/>
          <p:nvPr/>
        </p:nvSpPr>
        <p:spPr>
          <a:xfrm>
            <a:off x="7248741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E23D7D-C080-4948-B7E7-961A8E58B283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PRODUCT OWNER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2D689D-2011-A34B-8790-43E692540F13}"/>
              </a:ext>
            </a:extLst>
          </p:cNvPr>
          <p:cNvSpPr txBox="1"/>
          <p:nvPr/>
        </p:nvSpPr>
        <p:spPr>
          <a:xfrm>
            <a:off x="1644002" y="2983424"/>
            <a:ext cx="43476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Which product management activities should a product owner perform?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47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4318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Analyse metrics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7756378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584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3085513"/>
            <a:chOff x="883471" y="759196"/>
            <a:chExt cx="5792732" cy="308551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Find a solution to reach the desired outcome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39410" y="32945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489244" y="328474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39078" y="328474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6679446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1749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Host refinement sessions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4816052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20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Design an </a:t>
              </a:r>
              <a:b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</a:br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A/B test plan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6124880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486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Perform market research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981038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941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8659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Negotiate a supplier contract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1082178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623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1832012"/>
            <a:ext cx="5792732" cy="1650023"/>
            <a:chOff x="883471" y="1729737"/>
            <a:chExt cx="5792732" cy="165002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1729737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Purchase hardware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1051319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4064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3145423"/>
            <a:chOff x="883471" y="759196"/>
            <a:chExt cx="5792732" cy="314542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Investigate a new product proposition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335442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334465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334465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7349505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132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financial reports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60563395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01690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Analyse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competitors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48965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B3240-90A9-2045-9B24-092DEDC3A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52F0-3A96-5E4D-B754-B812A863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878E023-EBA1-A649-9F84-9426DC737C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46A24F-F843-6F43-B798-8E0A66AEBE9A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83D89-81C5-A942-931B-F37B88051625}"/>
              </a:ext>
            </a:extLst>
          </p:cNvPr>
          <p:cNvSpPr txBox="1"/>
          <p:nvPr/>
        </p:nvSpPr>
        <p:spPr>
          <a:xfrm>
            <a:off x="1351074" y="2992265"/>
            <a:ext cx="50577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Having product management activities that cannot be picked up by the Scrum team?</a:t>
            </a:r>
            <a:b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</a:b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Have a look around and see how you can be helped by experts outside of the team.</a:t>
            </a:r>
          </a:p>
          <a:p>
            <a:pPr algn="ctr"/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77BC908-5A71-5648-86F4-1DD501B1A47A}"/>
              </a:ext>
            </a:extLst>
          </p:cNvPr>
          <p:cNvSpPr/>
          <p:nvPr/>
        </p:nvSpPr>
        <p:spPr>
          <a:xfrm>
            <a:off x="-263472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CA52172E-44FE-964B-8A80-395B31A859C7}"/>
              </a:ext>
            </a:extLst>
          </p:cNvPr>
          <p:cNvSpPr/>
          <p:nvPr/>
        </p:nvSpPr>
        <p:spPr>
          <a:xfrm>
            <a:off x="-267574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08EC8FA2-7049-534E-A372-EC6A91A4CE79}"/>
              </a:ext>
            </a:extLst>
          </p:cNvPr>
          <p:cNvSpPr/>
          <p:nvPr/>
        </p:nvSpPr>
        <p:spPr>
          <a:xfrm>
            <a:off x="-267574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718BA15D-DE98-8D43-9A3F-36F37A37AF2D}"/>
              </a:ext>
            </a:extLst>
          </p:cNvPr>
          <p:cNvSpPr/>
          <p:nvPr/>
        </p:nvSpPr>
        <p:spPr>
          <a:xfrm>
            <a:off x="-271676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EF61F84-17B4-324C-9CD3-E07B3D18F12C}"/>
              </a:ext>
            </a:extLst>
          </p:cNvPr>
          <p:cNvSpPr/>
          <p:nvPr/>
        </p:nvSpPr>
        <p:spPr>
          <a:xfrm>
            <a:off x="-269625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6099D7E0-C13A-7847-84ED-EA0C5524E554}"/>
              </a:ext>
            </a:extLst>
          </p:cNvPr>
          <p:cNvSpPr/>
          <p:nvPr/>
        </p:nvSpPr>
        <p:spPr>
          <a:xfrm>
            <a:off x="-273727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920910FA-5581-F04C-9A39-2A4938FE8099}"/>
              </a:ext>
            </a:extLst>
          </p:cNvPr>
          <p:cNvSpPr/>
          <p:nvPr/>
        </p:nvSpPr>
        <p:spPr>
          <a:xfrm>
            <a:off x="-263472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8BBDE08F-BA25-4943-9CD6-08F91133CB36}"/>
              </a:ext>
            </a:extLst>
          </p:cNvPr>
          <p:cNvSpPr/>
          <p:nvPr/>
        </p:nvSpPr>
        <p:spPr>
          <a:xfrm>
            <a:off x="7276165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1FBA123F-FD40-8849-9469-AF75E6B929B7}"/>
              </a:ext>
            </a:extLst>
          </p:cNvPr>
          <p:cNvSpPr/>
          <p:nvPr/>
        </p:nvSpPr>
        <p:spPr>
          <a:xfrm>
            <a:off x="7272063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A5F73996-9447-1848-B658-78DFF6A9C779}"/>
              </a:ext>
            </a:extLst>
          </p:cNvPr>
          <p:cNvSpPr/>
          <p:nvPr/>
        </p:nvSpPr>
        <p:spPr>
          <a:xfrm>
            <a:off x="7272063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275693F2-68C2-3E4F-BA5E-B253F0E64904}"/>
              </a:ext>
            </a:extLst>
          </p:cNvPr>
          <p:cNvSpPr/>
          <p:nvPr/>
        </p:nvSpPr>
        <p:spPr>
          <a:xfrm>
            <a:off x="7267961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0037A2A0-8D75-B940-835C-26E592882C69}"/>
              </a:ext>
            </a:extLst>
          </p:cNvPr>
          <p:cNvSpPr/>
          <p:nvPr/>
        </p:nvSpPr>
        <p:spPr>
          <a:xfrm>
            <a:off x="7270012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34ABA7B3-653A-E24D-B127-F6F5AEBE2C7B}"/>
              </a:ext>
            </a:extLst>
          </p:cNvPr>
          <p:cNvSpPr/>
          <p:nvPr/>
        </p:nvSpPr>
        <p:spPr>
          <a:xfrm>
            <a:off x="7265910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980F8705-E6AE-3E4B-9146-F98BFFE8E753}"/>
              </a:ext>
            </a:extLst>
          </p:cNvPr>
          <p:cNvSpPr/>
          <p:nvPr/>
        </p:nvSpPr>
        <p:spPr>
          <a:xfrm>
            <a:off x="7276165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43FD05-08CD-A441-A8C5-C5782B2BA0E1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PRODUCT TEAM</a:t>
            </a:r>
          </a:p>
        </p:txBody>
      </p:sp>
    </p:spTree>
    <p:extLst>
      <p:ext uri="{BB962C8B-B14F-4D97-AF65-F5344CB8AC3E}">
        <p14:creationId xmlns:p14="http://schemas.microsoft.com/office/powerpoint/2010/main" val="386318937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41019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the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 Goal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20800036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727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Plan marketing activities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3122641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1490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……………..…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9451762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76791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……………..…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15026161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11185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……………..…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349466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288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65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Propose a sprint goal</a:t>
              </a: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241900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352</TotalTime>
  <Words>623</Words>
  <Application>Microsoft Macintosh PowerPoint</Application>
  <PresentationFormat>Custom</PresentationFormat>
  <Paragraphs>77</Paragraphs>
  <Slides>80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7" baseType="lpstr">
      <vt:lpstr>Arial</vt:lpstr>
      <vt:lpstr>Calibri Light</vt:lpstr>
      <vt:lpstr>Ubuntu Light</vt:lpstr>
      <vt:lpstr>Marvel</vt:lpstr>
      <vt:lpstr>Ubuntu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Chee-Hong Hsia</dc:creator>
  <cp:lastModifiedBy>Sjoerd Kranendonk</cp:lastModifiedBy>
  <cp:revision>244</cp:revision>
  <dcterms:created xsi:type="dcterms:W3CDTF">2020-03-02T18:23:14Z</dcterms:created>
  <dcterms:modified xsi:type="dcterms:W3CDTF">2021-05-23T06:46:14Z</dcterms:modified>
</cp:coreProperties>
</file>

<file path=docProps/thumbnail.jpeg>
</file>